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72" r:id="rId5"/>
    <p:sldId id="257" r:id="rId6"/>
    <p:sldId id="265" r:id="rId7"/>
    <p:sldId id="275" r:id="rId8"/>
    <p:sldId id="260" r:id="rId9"/>
    <p:sldId id="277" r:id="rId10"/>
    <p:sldId id="259" r:id="rId11"/>
    <p:sldId id="266" r:id="rId12"/>
    <p:sldId id="278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94" autoAdjust="0"/>
    <p:restoredTop sz="94660"/>
  </p:normalViewPr>
  <p:slideViewPr>
    <p:cSldViewPr>
      <p:cViewPr varScale="1">
        <p:scale>
          <a:sx n="85" d="100"/>
          <a:sy n="85" d="100"/>
        </p:scale>
        <p:origin x="3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E542C-D61F-4F8A-9442-1382E36F0BAA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BE362-F109-47B8-873C-503FEF282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02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BE362-F109-47B8-873C-503FEF282A0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7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жи\Desktop\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9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548C6-2306-4E6A-8DB3-6A4CFCF25DB0}"/>
              </a:ext>
            </a:extLst>
          </p:cNvPr>
          <p:cNvSpPr txBox="1"/>
          <p:nvPr/>
        </p:nvSpPr>
        <p:spPr>
          <a:xfrm>
            <a:off x="467544" y="95631"/>
            <a:ext cx="820891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экологический конкурс «В лабиринтах живой природы»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04DAA-DA15-4429-81BF-63EF65C90B56}"/>
              </a:ext>
            </a:extLst>
          </p:cNvPr>
          <p:cNvSpPr txBox="1"/>
          <p:nvPr/>
        </p:nvSpPr>
        <p:spPr>
          <a:xfrm>
            <a:off x="151191" y="1330562"/>
            <a:ext cx="6499709" cy="313932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№ 168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«СОЛНЫШКО» компенсирующей направленности для детей 4-5 лет с тяжелыми нарушениями речи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и руководители работы: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Лушанова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Геннадьевна, воспитатель;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Никонова Мария Геннадьевна, воспитатель.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Салимова Татьяна Николаевна.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Узбекова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Маша (4 года), Ершов Максим (4 года),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Гатаулин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Эмир (5 лет), Утешев Юра (5 лет).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7BF6D-3D1D-4E8D-A002-7B7F7F4527FC}"/>
              </a:ext>
            </a:extLst>
          </p:cNvPr>
          <p:cNvSpPr txBox="1"/>
          <p:nvPr/>
        </p:nvSpPr>
        <p:spPr>
          <a:xfrm>
            <a:off x="182840" y="4402661"/>
            <a:ext cx="8587941" cy="23184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работы «Юный наблюдатель».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Задания:</a:t>
            </a:r>
          </a:p>
          <a:p>
            <a:pPr marL="342900" indent="-3429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животные устраивают кладовые и прячут свои запасы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и зачем они это делают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Выясните, какие из животных устраивают необычные кладовые и в самых необычных местах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Приведите не менее 5 примеров таких животных.</a:t>
            </a:r>
          </a:p>
          <a:p>
            <a:pPr marL="342900" indent="-3429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задание: сделай аппликацию или поделку какого-нибудь из этих животных и его кладовую.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22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388"/>
            <a:ext cx="9144000" cy="670792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СНЕГ НА ПОЛЯХ, НА РЕКАХ ЛЕД, ВЬЮГА ГУЛЯЕТ. 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120631" y="5733256"/>
            <a:ext cx="403244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69432-8C9B-41FA-A940-602CA5165401}"/>
              </a:ext>
            </a:extLst>
          </p:cNvPr>
          <p:cNvSpPr txBox="1"/>
          <p:nvPr/>
        </p:nvSpPr>
        <p:spPr>
          <a:xfrm>
            <a:off x="107504" y="836712"/>
            <a:ext cx="1805196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D52C5-5155-4298-B63E-1D2345CDFBD5}"/>
              </a:ext>
            </a:extLst>
          </p:cNvPr>
          <p:cNvSpPr txBox="1"/>
          <p:nvPr/>
        </p:nvSpPr>
        <p:spPr>
          <a:xfrm flipH="1">
            <a:off x="2258666" y="668613"/>
            <a:ext cx="6885334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1:</a:t>
            </a:r>
          </a:p>
          <a:p>
            <a:pPr algn="just"/>
            <a:r>
              <a:rPr lang="ru-RU" sz="2000" dirty="0">
                <a:latin typeface="+mj-lt"/>
              </a:rPr>
              <a:t>Выясните, какие животных устраивают необычные кладовые и в самых необычных местах? Приведите не менее 5 примеров таких животных.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i (800×600)">
            <a:extLst>
              <a:ext uri="{FF2B5EF4-FFF2-40B4-BE49-F238E27FC236}">
                <a16:creationId xmlns:a16="http://schemas.microsoft.com/office/drawing/2014/main" id="{E18CDA5B-610C-4F63-A54A-3C3D0485BE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8840"/>
            <a:ext cx="4139952" cy="238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797521-D78E-4081-9419-91C0BA6EFEEB}"/>
              </a:ext>
            </a:extLst>
          </p:cNvPr>
          <p:cNvSpPr txBox="1"/>
          <p:nvPr/>
        </p:nvSpPr>
        <p:spPr>
          <a:xfrm>
            <a:off x="10341" y="4296195"/>
            <a:ext cx="9153079" cy="2554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Бурундук - он может собрать очень много пищи для одной зимы и припрятать их в разных тайниках, хотя он почти все время спит, а просыпается редко, чтобы питаться. Даже когда бурундук не голодный, он все равно будет настойчиво запасать ее на «черный день» в своих кладовых. А если он попадет в дом, то и там натаскает орехи, ягоды и другое  в то, что найдет, например, в валенки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Бурундук запасы корма в кладовых норах раскладывают по сортам, не смешивают семена разных растений. Очищает от кожуры собираемые зерна.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2C3634-9B05-4B79-8352-CD2A9033F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7" t="11655" r="46404" b="39594"/>
          <a:stretch/>
        </p:blipFill>
        <p:spPr>
          <a:xfrm>
            <a:off x="5617751" y="1999531"/>
            <a:ext cx="3481539" cy="24109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678971-6617-4B2D-A97C-F948A737F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00" t="25839" r="52084" b="30909"/>
          <a:stretch/>
        </p:blipFill>
        <p:spPr>
          <a:xfrm>
            <a:off x="3983716" y="2036244"/>
            <a:ext cx="2273830" cy="2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05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жи\Desktop\img_56f68bf6dcd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2" name="TextBox 1"/>
          <p:cNvSpPr txBox="1"/>
          <p:nvPr/>
        </p:nvSpPr>
        <p:spPr>
          <a:xfrm>
            <a:off x="0" y="1026219"/>
            <a:ext cx="9244802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очень понравился рассказ про запасы и тайники бурундука, особенно кладовая в виде валенка. Мы попробовали воспроизвести сюжет.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4D2B7-CDB7-4B7C-8548-2E7AE7F2ACA0}"/>
              </a:ext>
            </a:extLst>
          </p:cNvPr>
          <p:cNvSpPr txBox="1"/>
          <p:nvPr/>
        </p:nvSpPr>
        <p:spPr>
          <a:xfrm>
            <a:off x="3589" y="0"/>
            <a:ext cx="1904115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56EFB-34E7-450E-AB68-D02A59BC4D31}"/>
              </a:ext>
            </a:extLst>
          </p:cNvPr>
          <p:cNvSpPr txBox="1"/>
          <p:nvPr/>
        </p:nvSpPr>
        <p:spPr>
          <a:xfrm flipH="1">
            <a:off x="2051719" y="-17300"/>
            <a:ext cx="7137012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2: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задание: сделай аппликацию или поделку какого-нибудь из этих животных и его кладовую.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7D0CA5-A003-4CC8-B0E3-D7C14E699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7785" r="17713" b="10781"/>
          <a:stretch/>
        </p:blipFill>
        <p:spPr>
          <a:xfrm>
            <a:off x="1698" y="1734105"/>
            <a:ext cx="9243104" cy="51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3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597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3CBB9-246B-49B3-918E-9223487E56BE}"/>
              </a:ext>
            </a:extLst>
          </p:cNvPr>
          <p:cNvSpPr txBox="1"/>
          <p:nvPr/>
        </p:nvSpPr>
        <p:spPr>
          <a:xfrm>
            <a:off x="251520" y="260648"/>
            <a:ext cx="8712968" cy="2554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выполнили поделку бурундука в доме и его кладовую в виде валенка.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поделке совмещены техники: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деревянных палочек двух стен дома из бросового материала орешков;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в виде коврика в доме;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пластилина животного, его запасов ягод;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отдельных элементов на пластилиновые поделки гуашью.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CA9620-84C1-481A-83AE-FE37C158EB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8" t="10781" r="36613" b="5179"/>
          <a:stretch/>
        </p:blipFill>
        <p:spPr>
          <a:xfrm>
            <a:off x="239678" y="2815193"/>
            <a:ext cx="1358389" cy="1669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94FE06-BEF4-4900-8DBC-46A5A68426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88" t="10781" r="38975" b="13583"/>
          <a:stretch/>
        </p:blipFill>
        <p:spPr>
          <a:xfrm>
            <a:off x="7626618" y="2848499"/>
            <a:ext cx="1337869" cy="19525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3D317C-D6B5-42F8-8DA0-66B76FD71F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13" t="10781" r="37400" b="3778"/>
          <a:stretch/>
        </p:blipFill>
        <p:spPr>
          <a:xfrm>
            <a:off x="1598067" y="2807443"/>
            <a:ext cx="1152128" cy="17141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7D3E18-E827-4DF3-BF41-E7A32DAC31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76" t="27590" r="27163" b="6579"/>
          <a:stretch/>
        </p:blipFill>
        <p:spPr>
          <a:xfrm>
            <a:off x="5235766" y="2826883"/>
            <a:ext cx="2390853" cy="21464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8E0017-49EA-442E-88C9-CA9BC21138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13" t="10781" r="24801" b="5179"/>
          <a:stretch/>
        </p:blipFill>
        <p:spPr>
          <a:xfrm>
            <a:off x="2768158" y="2842217"/>
            <a:ext cx="2440244" cy="20056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5247FB-4E6D-471E-9D5A-4581E3D84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50" t="10781" r="36613" b="4146"/>
          <a:stretch/>
        </p:blipFill>
        <p:spPr>
          <a:xfrm>
            <a:off x="1662030" y="4556346"/>
            <a:ext cx="1694998" cy="22877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497CEFD-8978-42A2-87E6-09CFD0DE01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38" t="10781" r="22438" b="5179"/>
          <a:stretch/>
        </p:blipFill>
        <p:spPr>
          <a:xfrm>
            <a:off x="3368870" y="4722806"/>
            <a:ext cx="2790428" cy="21464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6C8EF9-11FC-471A-A271-23F339FCD0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009" t="18750" r="27162" b="11743"/>
          <a:stretch/>
        </p:blipFill>
        <p:spPr>
          <a:xfrm>
            <a:off x="6129817" y="4831644"/>
            <a:ext cx="2862036" cy="20398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A53F61-9791-485C-9796-B2E6D8B292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38" t="17785" r="43700" b="10781"/>
          <a:stretch/>
        </p:blipFill>
        <p:spPr>
          <a:xfrm>
            <a:off x="224156" y="4228464"/>
            <a:ext cx="1410510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1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597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3CBB9-246B-49B3-918E-9223487E56BE}"/>
              </a:ext>
            </a:extLst>
          </p:cNvPr>
          <p:cNvSpPr txBox="1"/>
          <p:nvPr/>
        </p:nvSpPr>
        <p:spPr>
          <a:xfrm>
            <a:off x="1439652" y="1851164"/>
            <a:ext cx="6336704" cy="34163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4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жи\Desktop\img_56f68bf6dcd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5838C-E635-4E18-9A81-6CB3189E2748}"/>
              </a:ext>
            </a:extLst>
          </p:cNvPr>
          <p:cNvSpPr txBox="1"/>
          <p:nvPr/>
        </p:nvSpPr>
        <p:spPr>
          <a:xfrm>
            <a:off x="-32466" y="0"/>
            <a:ext cx="5652121" cy="19389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Экологическое воспитание формирует поведение и ответственность детей за природу. А животные – это первый источник знаний о природе.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основе представлений о животных, ребенок учится видеть взаимосвязь в природе и соответствующе действовать.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34521-92FC-42D8-8494-8E23AF6E405A}"/>
              </a:ext>
            </a:extLst>
          </p:cNvPr>
          <p:cNvSpPr txBox="1"/>
          <p:nvPr/>
        </p:nvSpPr>
        <p:spPr>
          <a:xfrm rot="10800000" flipV="1">
            <a:off x="-33867" y="1938992"/>
            <a:ext cx="9144000" cy="5016758"/>
          </a:xfrm>
          <a:prstGeom prst="rect">
            <a:avLst/>
          </a:prstGeom>
          <a:pattFill prst="pct50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Любовь, понимание и забота - это то, что ждет живая природа от каждого человека. Эти чувства целесообразно начинать воспитывать именно в детстве, поэтому, сегодня экологическому образованию в дошкольных учреждениях отводится должное внимание.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учащихся познавательной активности и эрудиции в области знаний о природе.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развивать познавательную активность детей в процессе изучения фауны региона;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повысить интерес обучающихся к предметам естественно–научного цикла;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продолжить работу по воспитание у подрастающего поколения любви к родному краю и его природным богатствам;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обеспечить развитие творческих инициатив, экологической ответственности у обучающихся в процессе поиска ответов на поставленные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119300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жи\Desktop\img_56f68bf6dcd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" y="-99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5838C-E635-4E18-9A81-6CB3189E2748}"/>
              </a:ext>
            </a:extLst>
          </p:cNvPr>
          <p:cNvSpPr txBox="1"/>
          <p:nvPr/>
        </p:nvSpPr>
        <p:spPr>
          <a:xfrm>
            <a:off x="-30949" y="-9933"/>
            <a:ext cx="9467530" cy="404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Предварительная работа с детьми.</a:t>
            </a:r>
            <a:endParaRPr lang="ru-RU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34521-92FC-42D8-8494-8E23AF6E405A}"/>
              </a:ext>
            </a:extLst>
          </p:cNvPr>
          <p:cNvSpPr txBox="1"/>
          <p:nvPr/>
        </p:nvSpPr>
        <p:spPr>
          <a:xfrm rot="10800000" flipV="1">
            <a:off x="-29526" y="377936"/>
            <a:ext cx="5652120" cy="6555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1.Чтение произведений о животных.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Беседа с детьми о зимних изменениях в природе, о диких животных; чтение рассказа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Е.Чарушина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Волчишко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сказок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избушка», «Рукавичка» -  как звери готовились к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холодам.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Просмотр экранизации, прослушали аудиозапись рассказов.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Отгадывание загадок, рассматривание иллюстраций.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«Мешочек добрых дел»- рассказать какие(какое) хорошие дела ты совершил в отношении животных.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Чтение энциклопедии о животных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игры-викторины, где дети закрепляют знания о животных с помощью вопросов и ответов, дидактических игр.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Участие команды в   отборочном этапе Городского экологического конкурса «В лабиринтах живой природы.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6F22DA-B31D-494A-BD83-DFBAD3FA8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15" y="1792591"/>
            <a:ext cx="3508965" cy="2175877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7340136-1D57-4CA6-9337-50B7CDED6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1999" r="23082"/>
          <a:stretch/>
        </p:blipFill>
        <p:spPr bwMode="auto">
          <a:xfrm>
            <a:off x="6588221" y="5445411"/>
            <a:ext cx="1895817" cy="1402618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3A676C-7BC1-4D13-9198-AFF5F7755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6500" r="1029"/>
          <a:stretch/>
        </p:blipFill>
        <p:spPr>
          <a:xfrm>
            <a:off x="7400492" y="4002202"/>
            <a:ext cx="1722201" cy="14549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F7F6C0-ABFA-4C87-B36E-5674C458EE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5" b="8373"/>
          <a:stretch/>
        </p:blipFill>
        <p:spPr>
          <a:xfrm>
            <a:off x="5650425" y="368208"/>
            <a:ext cx="1556559" cy="1487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01E2FB-8214-4946-B87A-80DCFF2687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80" t="10781" r="27163" b="5179"/>
          <a:stretch/>
        </p:blipFill>
        <p:spPr>
          <a:xfrm>
            <a:off x="7257818" y="391726"/>
            <a:ext cx="1864875" cy="13606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08FB10-6E7D-4C65-92A4-E38DD9EFC6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87" t="30811" r="32987" b="7980"/>
          <a:stretch/>
        </p:blipFill>
        <p:spPr>
          <a:xfrm>
            <a:off x="5649102" y="4013965"/>
            <a:ext cx="1751390" cy="145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6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жи\Desktop\img_56f68bf6dcd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34521-92FC-42D8-8494-8E23AF6E405A}"/>
              </a:ext>
            </a:extLst>
          </p:cNvPr>
          <p:cNvSpPr txBox="1"/>
          <p:nvPr/>
        </p:nvSpPr>
        <p:spPr>
          <a:xfrm rot="10800000" flipV="1">
            <a:off x="2036642" y="0"/>
            <a:ext cx="554461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екатеринбургским зоопарком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462843-6EAA-40A1-9092-F449E2D95909}"/>
              </a:ext>
            </a:extLst>
          </p:cNvPr>
          <p:cNvPicPr/>
          <p:nvPr/>
        </p:nvPicPr>
        <p:blipFill rotWithShape="1">
          <a:blip r:embed="rId3"/>
          <a:srcRect l="6574" t="20817" r="42276" b="17871"/>
          <a:stretch/>
        </p:blipFill>
        <p:spPr bwMode="auto">
          <a:xfrm>
            <a:off x="28655" y="490582"/>
            <a:ext cx="3960440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E4FD3F-9260-4052-96C8-5C352465947B}"/>
              </a:ext>
            </a:extLst>
          </p:cNvPr>
          <p:cNvPicPr/>
          <p:nvPr/>
        </p:nvPicPr>
        <p:blipFill rotWithShape="1">
          <a:blip r:embed="rId4"/>
          <a:srcRect l="9300" t="21388" r="46446" b="21578"/>
          <a:stretch/>
        </p:blipFill>
        <p:spPr bwMode="auto">
          <a:xfrm>
            <a:off x="5800129" y="860546"/>
            <a:ext cx="3018835" cy="2568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3210CC-4F25-4571-91A4-E8A5DA4424E6}"/>
              </a:ext>
            </a:extLst>
          </p:cNvPr>
          <p:cNvPicPr/>
          <p:nvPr/>
        </p:nvPicPr>
        <p:blipFill rotWithShape="1">
          <a:blip r:embed="rId5"/>
          <a:srcRect l="8659" t="17966" r="42758" b="15020"/>
          <a:stretch/>
        </p:blipFill>
        <p:spPr bwMode="auto">
          <a:xfrm>
            <a:off x="2914054" y="1628800"/>
            <a:ext cx="2886075" cy="2238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171080-D6E4-44DD-AE58-5A71D0FC3596}"/>
              </a:ext>
            </a:extLst>
          </p:cNvPr>
          <p:cNvPicPr/>
          <p:nvPr/>
        </p:nvPicPr>
        <p:blipFill rotWithShape="1">
          <a:blip r:embed="rId6"/>
          <a:srcRect l="6413" t="21389" r="42597" b="19011"/>
          <a:stretch/>
        </p:blipFill>
        <p:spPr bwMode="auto">
          <a:xfrm>
            <a:off x="1691680" y="4158958"/>
            <a:ext cx="3028950" cy="1990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16CBDC-C587-4783-87DB-B8ADC328E869}"/>
              </a:ext>
            </a:extLst>
          </p:cNvPr>
          <p:cNvPicPr/>
          <p:nvPr/>
        </p:nvPicPr>
        <p:blipFill rotWithShape="1">
          <a:blip r:embed="rId7"/>
          <a:srcRect l="7536" t="21958" r="42597" b="25000"/>
          <a:stretch/>
        </p:blipFill>
        <p:spPr bwMode="auto">
          <a:xfrm>
            <a:off x="5580112" y="3867175"/>
            <a:ext cx="3028950" cy="2185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807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жи\Desktop\5657-5dcf4-37027994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2103" y="0"/>
            <a:ext cx="6151286" cy="16312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 наступит зима. У животных леса самая тяжелая пора. Они готовятся встретить зиму. Зима- это самое тяжелое время для животных. Они мерзнут, даже простужаются, не могут добыть себе пищу из-под снега.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86E87-F1F2-4FE8-B0D2-C1901D6BE864}"/>
              </a:ext>
            </a:extLst>
          </p:cNvPr>
          <p:cNvSpPr txBox="1"/>
          <p:nvPr/>
        </p:nvSpPr>
        <p:spPr>
          <a:xfrm>
            <a:off x="-13606" y="-30766"/>
            <a:ext cx="2985702" cy="7287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EC38A-0553-410F-93D8-EBFA9FFAD0DD}"/>
              </a:ext>
            </a:extLst>
          </p:cNvPr>
          <p:cNvSpPr txBox="1"/>
          <p:nvPr/>
        </p:nvSpPr>
        <p:spPr>
          <a:xfrm>
            <a:off x="3002103" y="1654320"/>
            <a:ext cx="6136283" cy="5167568"/>
          </a:xfrm>
          <a:prstGeom prst="rect">
            <a:avLst/>
          </a:prstGeom>
          <a:gradFill flip="none" rotWithShape="1">
            <a:gsLst>
              <a:gs pos="56305">
                <a:srgbClr val="C1D2E8"/>
              </a:gs>
              <a:gs pos="31154">
                <a:srgbClr val="D9E4F1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806">
                <a:srgbClr val="BDD0E6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виды животных устраивают кладовые и делают продуктовые запасы на зиму(грызуны: мыши, хомяки, белки, бурундуки (которые спят зимой, как и медведи), норки, кроты, бобры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Белка (лесные орешки, шишки, жёлуди, грибы);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Мышь (зерно, прутиков соломы для тепла);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Барсук (корни растений, желуди, семена);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Бобр (зимой он плавает под водой и ест корни водных растений и припасенные с осени ветки);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Землеройки (земляные черви, насекомые и улитки);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норка (не убивает земноводных сразу, а кусает лягушку в часть головы где сосредоточены нервы, обездвиживая их таким образом. Затем норка складывает лягушек в укромное место. Получается всегда свежая, ещё живая добыча, не способная сбежать)…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3E5C37B-9BFB-49A6-9FF7-DD2CEE399265}"/>
              </a:ext>
            </a:extLst>
          </p:cNvPr>
          <p:cNvSpPr/>
          <p:nvPr/>
        </p:nvSpPr>
        <p:spPr>
          <a:xfrm>
            <a:off x="2506400" y="3429000"/>
            <a:ext cx="7531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21FBD-3CB5-4BBD-85CC-6C0A241A3B05}"/>
              </a:ext>
            </a:extLst>
          </p:cNvPr>
          <p:cNvSpPr txBox="1"/>
          <p:nvPr/>
        </p:nvSpPr>
        <p:spPr>
          <a:xfrm flipH="1">
            <a:off x="102508" y="2996952"/>
            <a:ext cx="2338271" cy="16312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животные устраивают кладовые и прячут свои запасы?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CEEDC1E-5905-48A1-9D88-0F3BA8D72F9B}"/>
              </a:ext>
            </a:extLst>
          </p:cNvPr>
          <p:cNvSpPr/>
          <p:nvPr/>
        </p:nvSpPr>
        <p:spPr>
          <a:xfrm>
            <a:off x="2440779" y="3432924"/>
            <a:ext cx="7531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3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жи\Desktop\3058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A790D-AD9B-4DFE-8183-8C1F7ED8ED96}"/>
              </a:ext>
            </a:extLst>
          </p:cNvPr>
          <p:cNvSpPr txBox="1"/>
          <p:nvPr/>
        </p:nvSpPr>
        <p:spPr>
          <a:xfrm>
            <a:off x="-62788" y="1"/>
            <a:ext cx="9206788" cy="138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зверей Свердловской области, их повадки, место обитания, чем питаются у детей стали возникать множество вопросов. Дети стали интересоваться: как готовятся звери к зиме, как зимуют звери в лесу, как добывают себе пищу? Как можно помочь диким животным пережить холодную зиму?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39BF3-86A2-46B5-A2AA-911238A7D6DC}"/>
              </a:ext>
            </a:extLst>
          </p:cNvPr>
          <p:cNvSpPr txBox="1"/>
          <p:nvPr/>
        </p:nvSpPr>
        <p:spPr>
          <a:xfrm>
            <a:off x="0" y="3995677"/>
            <a:ext cx="9144000" cy="28623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начинают делать запасы на зиму ещё с осени, а некоторые с лета и даже с весны. Грызуны и некоторые другие мелкие животные начинают подготовку к холодам сильно заранее. Уже летом и даже весной они собирают орешки, грибы, семечки, шишки, хвою и прячут в разных местах, чтобы зимой меньше беспокоиться о еде.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диких зверей зимой наступает сложный период. Зимой холодно, много снега и мало пищи. Диким животным трудно выжить в эту пору. Звери в лесу заранее подготавливаются к тяжелым испытаниям. Одни делают кладовые и наполняют их запасами, другие впадают в спячку, Некоторые звери мигрируют.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B8A90-F36F-4E53-9CB7-ABED7368BF94}"/>
              </a:ext>
            </a:extLst>
          </p:cNvPr>
          <p:cNvSpPr txBox="1"/>
          <p:nvPr/>
        </p:nvSpPr>
        <p:spPr>
          <a:xfrm>
            <a:off x="0" y="1629810"/>
            <a:ext cx="1805196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AB40E-1CA9-4AC8-BA4E-C0B002EF90E8}"/>
              </a:ext>
            </a:extLst>
          </p:cNvPr>
          <p:cNvSpPr txBox="1"/>
          <p:nvPr/>
        </p:nvSpPr>
        <p:spPr>
          <a:xfrm flipH="1">
            <a:off x="1115616" y="2980013"/>
            <a:ext cx="2093228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и зачем они это делают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3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жи\Desktop\Картинка-бурундука-для-детей-подборка-изображений-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8951979" cy="67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7647D-B9BD-4EFD-91BA-FD2D7C37530A}"/>
              </a:ext>
            </a:extLst>
          </p:cNvPr>
          <p:cNvSpPr txBox="1"/>
          <p:nvPr/>
        </p:nvSpPr>
        <p:spPr>
          <a:xfrm>
            <a:off x="237467" y="116632"/>
            <a:ext cx="1805196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DE96D-CEBC-4F10-A44F-CCD866ADB4F9}"/>
              </a:ext>
            </a:extLst>
          </p:cNvPr>
          <p:cNvSpPr txBox="1"/>
          <p:nvPr/>
        </p:nvSpPr>
        <p:spPr>
          <a:xfrm flipH="1">
            <a:off x="93451" y="1291311"/>
            <a:ext cx="2093228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и зачем они это делают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D1E76-0358-4E82-AB3E-5D0421CD6877}"/>
              </a:ext>
            </a:extLst>
          </p:cNvPr>
          <p:cNvSpPr txBox="1"/>
          <p:nvPr/>
        </p:nvSpPr>
        <p:spPr>
          <a:xfrm>
            <a:off x="-62788" y="5260366"/>
            <a:ext cx="9206788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1DE7B-945C-40F1-B4B9-A26BC90C5FE8}"/>
              </a:ext>
            </a:extLst>
          </p:cNvPr>
          <p:cNvSpPr txBox="1"/>
          <p:nvPr/>
        </p:nvSpPr>
        <p:spPr>
          <a:xfrm>
            <a:off x="5940152" y="27384"/>
            <a:ext cx="3191345" cy="53245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дают возможность пережить неблагоприятные в кормовом отношении периоды года.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запасов пищи такие звери, как бобр, белка и многие другие, не смогли бы перезимовать, они погибли бы от голода.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естественный корм становится практически недоступным. Они боятся зимнего холода и редко выходят из своих жилищ или совсем не выходят.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23A16-CF1D-4221-A2B3-E080BB310F3C}"/>
              </a:ext>
            </a:extLst>
          </p:cNvPr>
          <p:cNvSpPr txBox="1"/>
          <p:nvPr/>
        </p:nvSpPr>
        <p:spPr>
          <a:xfrm>
            <a:off x="-12503" y="5260366"/>
            <a:ext cx="9144000" cy="16312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пищи позволяют животным получать необходимое количество питательных веществ и энергии в течение зимы, когда они не могут получать пищу из окружающей среды в суровые зимние условия. Запасы необходимы для того, чтобы животные успешно дожидались весны, чувствовали себя в безопасности, обеспечили выживаемость и развитие своего потомства. </a:t>
            </a:r>
          </a:p>
        </p:txBody>
      </p:sp>
    </p:spTree>
    <p:extLst>
      <p:ext uri="{BB962C8B-B14F-4D97-AF65-F5344CB8AC3E}">
        <p14:creationId xmlns:p14="http://schemas.microsoft.com/office/powerpoint/2010/main" val="160618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жи\Desktop\986f6689a6ca8ad0c0a6b88a96f1b8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" y="18863"/>
            <a:ext cx="9114994" cy="683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9A16A-5A69-449D-8248-E6E957A5F16A}"/>
              </a:ext>
            </a:extLst>
          </p:cNvPr>
          <p:cNvSpPr txBox="1"/>
          <p:nvPr/>
        </p:nvSpPr>
        <p:spPr>
          <a:xfrm>
            <a:off x="7054806" y="2182497"/>
            <a:ext cx="2098915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Мышки-полевки вырывают зимние норы прямо в стогах сена, под хлебными скирдами и делают большие запасы зерна.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7BA37-2B33-4847-AD98-0AA941FE4BC3}"/>
              </a:ext>
            </a:extLst>
          </p:cNvPr>
          <p:cNvSpPr txBox="1"/>
          <p:nvPr/>
        </p:nvSpPr>
        <p:spPr>
          <a:xfrm>
            <a:off x="29006" y="5863676"/>
            <a:ext cx="9085988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Лисица, если она поймала зайца, и не смогла съесть его за один приём, то зарывает оставшееся мясо в снег. Лисицы помнят свои кладовые и, когда нет добычи, доедают спрятанное про запас мясо свеженьким.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8AE94-DB00-4B87-A087-D0C90E8FD11E}"/>
              </a:ext>
            </a:extLst>
          </p:cNvPr>
          <p:cNvSpPr txBox="1"/>
          <p:nvPr/>
        </p:nvSpPr>
        <p:spPr>
          <a:xfrm>
            <a:off x="23755" y="1566945"/>
            <a:ext cx="2098916" cy="4093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Бурый медведь крепко спит всю зиму. Набьет брюхо потуже —и на боковую. Его кладовая – это его накопленный жир.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Медведя жир греет, а еще он холода не пропускает.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7E9ED-6C2B-42A2-AE5D-FE55E2BD7434}"/>
              </a:ext>
            </a:extLst>
          </p:cNvPr>
          <p:cNvSpPr txBox="1"/>
          <p:nvPr/>
        </p:nvSpPr>
        <p:spPr>
          <a:xfrm>
            <a:off x="325696" y="188640"/>
            <a:ext cx="1720281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48981-F623-45C6-BD97-928605D871D9}"/>
              </a:ext>
            </a:extLst>
          </p:cNvPr>
          <p:cNvSpPr txBox="1"/>
          <p:nvPr/>
        </p:nvSpPr>
        <p:spPr>
          <a:xfrm flipH="1">
            <a:off x="2229987" y="40202"/>
            <a:ext cx="6588316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1:</a:t>
            </a:r>
          </a:p>
          <a:p>
            <a:pPr algn="just"/>
            <a:r>
              <a:rPr lang="ru-RU" sz="2000" dirty="0">
                <a:latin typeface="+mj-lt"/>
              </a:rPr>
              <a:t>Выясните, какие животных устраивают необычные кладовые и в самых необычных местах? Приведите не менее 5 примеров таких животных.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B7174-4D84-4731-9C01-47056AC94407}"/>
              </a:ext>
            </a:extLst>
          </p:cNvPr>
          <p:cNvSpPr txBox="1"/>
          <p:nvPr/>
        </p:nvSpPr>
        <p:spPr>
          <a:xfrm>
            <a:off x="269356" y="232977"/>
            <a:ext cx="1720281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</p:spTree>
    <p:extLst>
      <p:ext uri="{BB962C8B-B14F-4D97-AF65-F5344CB8AC3E}">
        <p14:creationId xmlns:p14="http://schemas.microsoft.com/office/powerpoint/2010/main" val="192003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жи\Desktop\belka_na_p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87" y="0"/>
            <a:ext cx="6480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93" y="1015663"/>
            <a:ext cx="3838127" cy="3477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зиме белки готовят свои дома. Дом у белок называется «дупло». Но если дупла нет, то белка строит себе гнездо. Это шар из веточек и кусочков коры с одним входом. Внутри гнезда белочка кладет мох, птичьи перья, чтобы было теплее. Она затыкает мхом и травой щели. Гнездо белка строит очень высоко на дереве, чтоб никто в него не забрался.</a:t>
            </a:r>
          </a:p>
        </p:txBody>
      </p:sp>
      <p:pic>
        <p:nvPicPr>
          <p:cNvPr id="7171" name="Picture 3" descr="C:\Users\Анжи\Desktop\img-GAyrj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" y="4493539"/>
            <a:ext cx="2621863" cy="23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EBD5FB-8C19-45F2-A9B1-B612ED2DD0A1}"/>
              </a:ext>
            </a:extLst>
          </p:cNvPr>
          <p:cNvSpPr txBox="1"/>
          <p:nvPr/>
        </p:nvSpPr>
        <p:spPr>
          <a:xfrm>
            <a:off x="13793" y="0"/>
            <a:ext cx="1720281" cy="1058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«Юный наблюдатель»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2D2B-80D6-4816-A4E7-DE98A98ED7EA}"/>
              </a:ext>
            </a:extLst>
          </p:cNvPr>
          <p:cNvSpPr txBox="1"/>
          <p:nvPr/>
        </p:nvSpPr>
        <p:spPr>
          <a:xfrm flipH="1">
            <a:off x="1979712" y="0"/>
            <a:ext cx="7150495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1: </a:t>
            </a:r>
            <a:r>
              <a:rPr lang="ru-RU" sz="2000" dirty="0">
                <a:latin typeface="+mj-lt"/>
              </a:rPr>
              <a:t>Выясните, какие животных устраивают необычные кладовые и в самых необычных местах? Приведите не менее 5 примеров таких животных.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E535-5E22-40F7-B921-7F155897B318}"/>
              </a:ext>
            </a:extLst>
          </p:cNvPr>
          <p:cNvSpPr txBox="1"/>
          <p:nvPr/>
        </p:nvSpPr>
        <p:spPr>
          <a:xfrm>
            <a:off x="2671984" y="5222253"/>
            <a:ext cx="6440059" cy="16312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 – она очень хитрая, прячет запасы в разных тайниках и даже чтобы запутать других белок, переносит запасы в другие тайники, когда никто не видит: в дупло,  в расщелины и дуплах деревьев, старые пни, или прячет под слоем мха. </a:t>
            </a:r>
          </a:p>
        </p:txBody>
      </p:sp>
    </p:spTree>
    <p:extLst>
      <p:ext uri="{BB962C8B-B14F-4D97-AF65-F5344CB8AC3E}">
        <p14:creationId xmlns:p14="http://schemas.microsoft.com/office/powerpoint/2010/main" val="2560679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1450</Words>
  <Application>Microsoft Office PowerPoint</Application>
  <PresentationFormat>Экран (4:3)</PresentationFormat>
  <Paragraphs>103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Анжи</dc:creator>
  <cp:lastModifiedBy>Komp</cp:lastModifiedBy>
  <cp:revision>84</cp:revision>
  <dcterms:created xsi:type="dcterms:W3CDTF">2020-10-12T16:59:30Z</dcterms:created>
  <dcterms:modified xsi:type="dcterms:W3CDTF">2025-05-23T10:12:17Z</dcterms:modified>
</cp:coreProperties>
</file>